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341"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33F8FEBE-3608-4109-BF25-1CB743F656C0}" type="datetimeFigureOut">
              <a:rPr lang="ru-RU" smtClean="0"/>
              <a:t>19.04.2021</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3F8FEBE-3608-4109-BF25-1CB743F656C0}" type="datetimeFigureOut">
              <a:rPr lang="ru-RU" smtClean="0"/>
              <a:t>19.04.2021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33F8FEBE-3608-4109-BF25-1CB743F656C0}" type="datetimeFigureOut">
              <a:rPr lang="ru-RU" smtClean="0"/>
              <a:t>19.04.2021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3F8FEBE-3608-4109-BF25-1CB743F656C0}" type="datetimeFigureOut">
              <a:rPr lang="ru-RU" smtClean="0"/>
              <a:t>19.04.2021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33F8FEBE-3608-4109-BF25-1CB743F656C0}" type="datetimeFigureOut">
              <a:rPr lang="ru-RU" smtClean="0"/>
              <a:t>19.04.2021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33F8FEBE-3608-4109-BF25-1CB743F656C0}" type="datetimeFigureOut">
              <a:rPr lang="ru-RU" smtClean="0"/>
              <a:t>19.04.2021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F8FEBE-3608-4109-BF25-1CB743F656C0}" type="datetimeFigureOut">
              <a:rPr lang="ru-RU" smtClean="0"/>
              <a:t>19.04.2021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33F8FEBE-3608-4109-BF25-1CB743F656C0}" type="datetimeFigureOut">
              <a:rPr lang="ru-RU" smtClean="0"/>
              <a:t>19.04.2021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33F8FEBE-3608-4109-BF25-1CB743F656C0}" type="datetimeFigureOut">
              <a:rPr lang="ru-RU" smtClean="0"/>
              <a:t>19.04.2021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1AD1F0C6-7A2C-44DA-9FB6-A68DC59E0807}"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3F8FEBE-3608-4109-BF25-1CB743F656C0}" type="datetimeFigureOut">
              <a:rPr lang="ru-RU" smtClean="0"/>
              <a:t>19.04.2021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33F8FEBE-3608-4109-BF25-1CB743F656C0}" type="datetimeFigureOut">
              <a:rPr lang="ru-RU" smtClean="0"/>
              <a:t>19.04.2021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D1F0C6-7A2C-44DA-9FB6-A68DC59E080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3F8FEBE-3608-4109-BF25-1CB743F656C0}" type="datetimeFigureOut">
              <a:rPr lang="ru-RU" smtClean="0"/>
              <a:t>19.04.2021</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AD1F0C6-7A2C-44DA-9FB6-A68DC59E0807}"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3212976"/>
            <a:ext cx="7851648" cy="1828800"/>
          </a:xfrm>
        </p:spPr>
        <p:txBody>
          <a:bodyPr>
            <a:normAutofit fontScale="90000"/>
          </a:bodyPr>
          <a:lstStyle/>
          <a:p>
            <a:pPr algn="ctr"/>
            <a:r>
              <a:rPr lang="kk-KZ" sz="3200" dirty="0" smtClean="0">
                <a:solidFill>
                  <a:schemeClr val="tx1"/>
                </a:solidFill>
                <a:effectLst/>
                <a:latin typeface="Times New Roman" pitchFamily="18" charset="0"/>
                <a:cs typeface="Times New Roman" pitchFamily="18" charset="0"/>
              </a:rPr>
              <a:t>ТАҚЫРЫПТЫҚ КАРТАЛАР ЖӘНЕ ОЛАРДЫҢ ЖІКТЕЛУІ.</a:t>
            </a:r>
            <a:r>
              <a:rPr lang="ru-RU" sz="3200" dirty="0" smtClean="0">
                <a:solidFill>
                  <a:schemeClr val="tx1"/>
                </a:solidFill>
                <a:effectLst/>
                <a:latin typeface="Times New Roman" pitchFamily="18" charset="0"/>
                <a:cs typeface="Times New Roman" pitchFamily="18" charset="0"/>
              </a:rPr>
              <a:t/>
            </a:r>
            <a:br>
              <a:rPr lang="ru-RU" sz="3200" dirty="0" smtClean="0">
                <a:solidFill>
                  <a:schemeClr val="tx1"/>
                </a:solidFill>
                <a:effectLst/>
                <a:latin typeface="Times New Roman" pitchFamily="18" charset="0"/>
                <a:cs typeface="Times New Roman" pitchFamily="18" charset="0"/>
              </a:rPr>
            </a:br>
            <a:r>
              <a:rPr lang="kk-KZ" sz="3200" i="1" dirty="0" smtClean="0">
                <a:solidFill>
                  <a:schemeClr val="tx1"/>
                </a:solidFill>
                <a:effectLst/>
                <a:latin typeface="Times New Roman" pitchFamily="18" charset="0"/>
                <a:cs typeface="Times New Roman" pitchFamily="18" charset="0"/>
              </a:rPr>
              <a:t> </a:t>
            </a:r>
            <a:r>
              <a:rPr lang="ru-RU" sz="3200" dirty="0" smtClean="0">
                <a:solidFill>
                  <a:schemeClr val="tx1"/>
                </a:solidFill>
                <a:effectLst/>
                <a:latin typeface="Times New Roman" pitchFamily="18" charset="0"/>
                <a:cs typeface="Times New Roman" pitchFamily="18" charset="0"/>
              </a:rPr>
              <a:t/>
            </a:r>
            <a:br>
              <a:rPr lang="ru-RU" sz="3200" dirty="0" smtClean="0">
                <a:solidFill>
                  <a:schemeClr val="tx1"/>
                </a:solidFill>
                <a:effectLst/>
                <a:latin typeface="Times New Roman" pitchFamily="18" charset="0"/>
                <a:cs typeface="Times New Roman" pitchFamily="18" charset="0"/>
              </a:rPr>
            </a:br>
            <a:endParaRPr lang="ru-RU"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920373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нара\Desktop\slide-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8424936"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771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Анара\Desktop\slide-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980729"/>
            <a:ext cx="8352927" cy="5343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45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p:txBody>
          <a:bodyPr>
            <a:normAutofit/>
          </a:bodyPr>
          <a:lstStyle/>
          <a:p>
            <a:pPr algn="ctr"/>
            <a:r>
              <a:rPr lang="kk-KZ" sz="3200" b="1" dirty="0">
                <a:solidFill>
                  <a:schemeClr val="tx1"/>
                </a:solidFill>
                <a:latin typeface="Times New Roman" pitchFamily="18" charset="0"/>
                <a:cs typeface="Times New Roman" pitchFamily="18" charset="0"/>
              </a:rPr>
              <a:t>Тақырыптық карталар және олардың ерекшеліктері.</a:t>
            </a:r>
            <a:endParaRPr lang="ru-RU" sz="3200" b="1" dirty="0"/>
          </a:p>
        </p:txBody>
      </p:sp>
      <p:pic>
        <p:nvPicPr>
          <p:cNvPr id="2050" name="Picture 2" descr="C:\Users\Анара\Desktop\slide-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988840"/>
            <a:ext cx="8352928" cy="4608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243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08720"/>
            <a:ext cx="8640960" cy="5688632"/>
          </a:xfrm>
        </p:spPr>
        <p:txBody>
          <a:bodyPr>
            <a:normAutofit lnSpcReduction="10000"/>
          </a:bodyPr>
          <a:lstStyle/>
          <a:p>
            <a:pPr marL="0" indent="452438" algn="just">
              <a:buNone/>
            </a:pPr>
            <a:r>
              <a:rPr lang="kk-KZ" dirty="0"/>
              <a:t>Тақырыптық карталар әлеуметтік және табиғи құбылыстарды көрсетеді. Тақырыптық карталардың негізгі ерекшелігі бұл олардың құрамының белгілі бір тақырып бойынша анықталатындығында. Негізгі тақырыптық құрамынан басқа тақырыптық карталар белгілі бір көлемде шынайы беткі жағы және онда орналасқан нысандарды мінездейтін кешенді жалпыгеографиялық элементтерді береді. Тақырыптық карталар Жер бетінен басқа өзге планеталар бетіне және жеке аумақтар, жеке ірі географиялық нысандарға жасалады</a:t>
            </a:r>
            <a:r>
              <a:rPr lang="kk-KZ" dirty="0" smtClean="0"/>
              <a:t>.</a:t>
            </a:r>
          </a:p>
          <a:p>
            <a:pPr marL="0" indent="452438" algn="just">
              <a:buNone/>
            </a:pPr>
            <a:r>
              <a:rPr lang="kk-KZ" dirty="0"/>
              <a:t>Тақырыптық карталардың толықтығы мен құрамының мән – жайлығы карта масштабы мен мақсатына сай болу керек.</a:t>
            </a:r>
            <a:endParaRPr lang="ru-RU" dirty="0"/>
          </a:p>
          <a:p>
            <a:pPr marL="0" indent="0">
              <a:buNone/>
            </a:pPr>
            <a:endParaRPr lang="ru-RU" dirty="0"/>
          </a:p>
        </p:txBody>
      </p:sp>
    </p:spTree>
    <p:extLst>
      <p:ext uri="{BB962C8B-B14F-4D97-AF65-F5344CB8AC3E}">
        <p14:creationId xmlns:p14="http://schemas.microsoft.com/office/powerpoint/2010/main" val="3919068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052736"/>
            <a:ext cx="8568952" cy="5544616"/>
          </a:xfrm>
        </p:spPr>
        <p:txBody>
          <a:bodyPr>
            <a:normAutofit/>
          </a:bodyPr>
          <a:lstStyle/>
          <a:p>
            <a:pPr marL="0" indent="452438" algn="just">
              <a:buNone/>
            </a:pPr>
            <a:r>
              <a:rPr lang="kk-KZ" dirty="0"/>
              <a:t>Тақырыптық карталардың географиялық құрамы шартты түрде екіге бөлінеді. Бірінші негізгі бөлігіне – берілген карта тақырыбын құратын құбылыс бейнесін жатқызады. Осы бөлікті картаның арнайы құрамы деп атайды. Тақырыптық картаның қалған құрамын, яғни оның тақырыбын айқындамайтын бөлігін географиялық негіз деп атайды. </a:t>
            </a:r>
            <a:endParaRPr lang="kk-KZ" dirty="0" smtClean="0"/>
          </a:p>
          <a:p>
            <a:pPr marL="0" indent="452438" algn="just">
              <a:buNone/>
            </a:pPr>
            <a:r>
              <a:rPr lang="kk-KZ" dirty="0"/>
              <a:t>Әдетте тақырыптық карталар жалпыгеографиялық карталармен салыстырғанда аздаған құбылыстарды көрсетеді. Бірақ тақырыптық карталарда көрсетілетін құбылыстарды ашу ерекшеліктері өте көлемді болуы мүмкін. </a:t>
            </a:r>
            <a:endParaRPr lang="ru-RU" dirty="0"/>
          </a:p>
        </p:txBody>
      </p:sp>
    </p:spTree>
    <p:extLst>
      <p:ext uri="{BB962C8B-B14F-4D97-AF65-F5344CB8AC3E}">
        <p14:creationId xmlns:p14="http://schemas.microsoft.com/office/powerpoint/2010/main" val="1352819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836712"/>
            <a:ext cx="8496944" cy="5688632"/>
          </a:xfrm>
        </p:spPr>
        <p:txBody>
          <a:bodyPr/>
          <a:lstStyle/>
          <a:p>
            <a:pPr marL="0" indent="452438" algn="just">
              <a:buNone/>
            </a:pPr>
            <a:r>
              <a:rPr lang="kk-KZ" sz="2000" dirty="0"/>
              <a:t>Тақырыптық карталарда құбылыстардың кеңістікте қозғалысын және уақыт бойынша өзгеруін көрсетуге болады: желдердің бағыты мен интенсивтілігін, мұхиттық ағыстарды,адамдардың миграциясын және т. б .</a:t>
            </a:r>
            <a:endParaRPr lang="ru-RU" sz="2000" dirty="0"/>
          </a:p>
          <a:p>
            <a:endParaRPr lang="ru-RU" dirty="0"/>
          </a:p>
        </p:txBody>
      </p:sp>
      <p:pic>
        <p:nvPicPr>
          <p:cNvPr id="3074" name="Picture 2" descr="C:\Users\Анара\Desktop\img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132856"/>
            <a:ext cx="8424936"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152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76672"/>
            <a:ext cx="8435280" cy="1143000"/>
          </a:xfrm>
        </p:spPr>
        <p:txBody>
          <a:bodyPr>
            <a:normAutofit/>
          </a:bodyPr>
          <a:lstStyle/>
          <a:p>
            <a:pPr algn="ctr"/>
            <a:r>
              <a:rPr lang="kk-KZ" sz="3200" dirty="0">
                <a:latin typeface="Times New Roman" pitchFamily="18" charset="0"/>
                <a:cs typeface="Times New Roman" pitchFamily="18" charset="0"/>
              </a:rPr>
              <a:t>Тақырыптық карталардың жіктелуі мен </a:t>
            </a:r>
            <a:r>
              <a:rPr lang="kk-KZ" sz="3200" dirty="0" smtClean="0">
                <a:latin typeface="Times New Roman" pitchFamily="18" charset="0"/>
                <a:cs typeface="Times New Roman" pitchFamily="18" charset="0"/>
              </a:rPr>
              <a:t>түрлері.</a:t>
            </a: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457200" y="2132856"/>
            <a:ext cx="8229600" cy="4191744"/>
          </a:xfrm>
        </p:spPr>
        <p:txBody>
          <a:bodyPr>
            <a:normAutofit/>
          </a:bodyPr>
          <a:lstStyle/>
          <a:p>
            <a:pPr marL="85725" indent="306388" algn="just">
              <a:buNone/>
            </a:pPr>
            <a:r>
              <a:rPr lang="kk-KZ" sz="2800" dirty="0">
                <a:latin typeface="Times New Roman" pitchFamily="18" charset="0"/>
                <a:cs typeface="Times New Roman" pitchFamily="18" charset="0"/>
              </a:rPr>
              <a:t>Тақырыптық карталарды келесі белгілері бойынша жіктеуге болады:</a:t>
            </a:r>
            <a:endParaRPr lang="ru-RU" sz="2800" dirty="0">
              <a:latin typeface="Times New Roman" pitchFamily="18" charset="0"/>
              <a:cs typeface="Times New Roman" pitchFamily="18" charset="0"/>
            </a:endParaRPr>
          </a:p>
          <a:p>
            <a:pPr marL="85725" lvl="1" indent="306388" algn="just">
              <a:buNone/>
            </a:pPr>
            <a:r>
              <a:rPr lang="kk-KZ" sz="2800" dirty="0" smtClean="0">
                <a:latin typeface="Times New Roman" pitchFamily="18" charset="0"/>
                <a:cs typeface="Times New Roman" pitchFamily="18" charset="0"/>
              </a:rPr>
              <a:t>- құрамы </a:t>
            </a:r>
            <a:r>
              <a:rPr lang="kk-KZ" sz="2800" dirty="0">
                <a:latin typeface="Times New Roman" pitchFamily="18" charset="0"/>
                <a:cs typeface="Times New Roman" pitchFamily="18" charset="0"/>
              </a:rPr>
              <a:t>бойынша (тақырыбы бойынша);</a:t>
            </a:r>
            <a:endParaRPr lang="ru-RU" sz="2800" dirty="0">
              <a:latin typeface="Times New Roman" pitchFamily="18" charset="0"/>
              <a:cs typeface="Times New Roman" pitchFamily="18" charset="0"/>
            </a:endParaRPr>
          </a:p>
          <a:p>
            <a:pPr marL="85725" lvl="1" indent="306388" algn="just">
              <a:buNone/>
            </a:pPr>
            <a:r>
              <a:rPr lang="kk-KZ" sz="2800" dirty="0" smtClean="0">
                <a:latin typeface="Times New Roman" pitchFamily="18" charset="0"/>
                <a:cs typeface="Times New Roman" pitchFamily="18" charset="0"/>
              </a:rPr>
              <a:t>- картографиялық </a:t>
            </a:r>
            <a:r>
              <a:rPr lang="kk-KZ" sz="2800" dirty="0">
                <a:latin typeface="Times New Roman" pitchFamily="18" charset="0"/>
                <a:cs typeface="Times New Roman" pitchFamily="18" charset="0"/>
              </a:rPr>
              <a:t>бейнелеу әдістері бойынша;</a:t>
            </a:r>
            <a:endParaRPr lang="ru-RU" sz="2800" dirty="0">
              <a:latin typeface="Times New Roman" pitchFamily="18" charset="0"/>
              <a:cs typeface="Times New Roman" pitchFamily="18" charset="0"/>
            </a:endParaRPr>
          </a:p>
          <a:p>
            <a:pPr marL="85725" lvl="1" indent="306388" algn="just">
              <a:buNone/>
            </a:pPr>
            <a:r>
              <a:rPr lang="kk-KZ" sz="2800" dirty="0" smtClean="0">
                <a:latin typeface="Times New Roman" pitchFamily="18" charset="0"/>
                <a:cs typeface="Times New Roman" pitchFamily="18" charset="0"/>
              </a:rPr>
              <a:t>- мақсаты </a:t>
            </a:r>
            <a:r>
              <a:rPr lang="kk-KZ" sz="2800" dirty="0">
                <a:latin typeface="Times New Roman" pitchFamily="18" charset="0"/>
                <a:cs typeface="Times New Roman" pitchFamily="18" charset="0"/>
              </a:rPr>
              <a:t>бойынша;</a:t>
            </a:r>
            <a:endParaRPr lang="ru-RU" sz="2800" dirty="0">
              <a:latin typeface="Times New Roman" pitchFamily="18" charset="0"/>
              <a:cs typeface="Times New Roman" pitchFamily="18" charset="0"/>
            </a:endParaRPr>
          </a:p>
          <a:p>
            <a:pPr marL="85725" lvl="1" indent="306388" algn="just">
              <a:buNone/>
            </a:pPr>
            <a:r>
              <a:rPr lang="kk-KZ" sz="2800" dirty="0" smtClean="0">
                <a:latin typeface="Times New Roman" pitchFamily="18" charset="0"/>
                <a:cs typeface="Times New Roman" pitchFamily="18" charset="0"/>
              </a:rPr>
              <a:t>- масштабы </a:t>
            </a:r>
            <a:r>
              <a:rPr lang="kk-KZ" sz="2800" dirty="0">
                <a:latin typeface="Times New Roman" pitchFamily="18" charset="0"/>
                <a:cs typeface="Times New Roman" pitchFamily="18" charset="0"/>
              </a:rPr>
              <a:t>мен аймақтық қамтуы бойынша.</a:t>
            </a:r>
            <a:endParaRPr lang="ru-RU" sz="2800" dirty="0">
              <a:latin typeface="Times New Roman" pitchFamily="18" charset="0"/>
              <a:cs typeface="Times New Roman" pitchFamily="18" charset="0"/>
            </a:endParaRPr>
          </a:p>
          <a:p>
            <a:pPr marL="85725" indent="306388" algn="just"/>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60938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76672"/>
            <a:ext cx="8784976" cy="1143000"/>
          </a:xfrm>
        </p:spPr>
        <p:txBody>
          <a:bodyPr>
            <a:normAutofit/>
          </a:bodyPr>
          <a:lstStyle/>
          <a:p>
            <a:pPr algn="ctr"/>
            <a:r>
              <a:rPr lang="kk-KZ" sz="3200" dirty="0" smtClean="0">
                <a:latin typeface="Times New Roman" pitchFamily="18" charset="0"/>
                <a:cs typeface="Times New Roman" pitchFamily="18" charset="0"/>
              </a:rPr>
              <a:t>Құрамы </a:t>
            </a:r>
            <a:r>
              <a:rPr lang="kk-KZ" sz="3200" dirty="0">
                <a:latin typeface="Times New Roman" pitchFamily="18" charset="0"/>
                <a:cs typeface="Times New Roman" pitchFamily="18" charset="0"/>
              </a:rPr>
              <a:t>бойынша (тақырыбы бойынша</a:t>
            </a:r>
            <a:r>
              <a:rPr lang="kk-KZ" sz="3200" dirty="0" smtClean="0">
                <a:latin typeface="Times New Roman" pitchFamily="18" charset="0"/>
                <a:cs typeface="Times New Roman" pitchFamily="18" charset="0"/>
              </a:rPr>
              <a:t>) жіктелуі.</a:t>
            </a:r>
            <a:endParaRPr lang="ru-RU" sz="3200" dirty="0"/>
          </a:p>
        </p:txBody>
      </p:sp>
      <p:sp>
        <p:nvSpPr>
          <p:cNvPr id="3" name="Объект 2"/>
          <p:cNvSpPr>
            <a:spLocks noGrp="1"/>
          </p:cNvSpPr>
          <p:nvPr>
            <p:ph idx="1"/>
          </p:nvPr>
        </p:nvSpPr>
        <p:spPr/>
        <p:txBody>
          <a:bodyPr>
            <a:normAutofit/>
          </a:bodyPr>
          <a:lstStyle/>
          <a:p>
            <a:pPr marL="0" indent="452438" algn="just">
              <a:buNone/>
            </a:pPr>
            <a:r>
              <a:rPr lang="kk-KZ" sz="2400" dirty="0"/>
              <a:t>Тақырыптық карталардың құрамы бойынша жіктелуі картадағы нысандардың (құбылыстың) бейнеленуі бойынша құрылады. Осыған орай бұл карталар қоғамдық құбылыстары, оларды зерттейтін ғылым және табиғи орта компоненттері бойынша топтастырылады. Географиялық тақырыптық карталар үшін құрамы бойынша екі негізгі карталар тобы белгіленген: табиғи құбылыстар карталары (физикалық – географиялық) және қоғамдық құбылыстар карталары (әлеуметтік – экономикалық).</a:t>
            </a:r>
            <a:endParaRPr lang="ru-RU" sz="2400" dirty="0"/>
          </a:p>
          <a:p>
            <a:endParaRPr lang="ru-RU" dirty="0"/>
          </a:p>
        </p:txBody>
      </p:sp>
    </p:spTree>
    <p:extLst>
      <p:ext uri="{BB962C8B-B14F-4D97-AF65-F5344CB8AC3E}">
        <p14:creationId xmlns:p14="http://schemas.microsoft.com/office/powerpoint/2010/main" val="181724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008112"/>
          </a:xfrm>
        </p:spPr>
        <p:txBody>
          <a:bodyPr>
            <a:normAutofit/>
          </a:bodyPr>
          <a:lstStyle/>
          <a:p>
            <a:pPr algn="ctr"/>
            <a:r>
              <a:rPr lang="kk-KZ" sz="2400" dirty="0">
                <a:latin typeface="Times New Roman" pitchFamily="18" charset="0"/>
                <a:cs typeface="Times New Roman" pitchFamily="18" charset="0"/>
              </a:rPr>
              <a:t>К</a:t>
            </a:r>
            <a:r>
              <a:rPr lang="kk-KZ" sz="2400" dirty="0" smtClean="0">
                <a:latin typeface="Times New Roman" pitchFamily="18" charset="0"/>
                <a:cs typeface="Times New Roman" pitchFamily="18" charset="0"/>
              </a:rPr>
              <a:t>артографиялық </a:t>
            </a:r>
            <a:r>
              <a:rPr lang="kk-KZ" sz="2400" dirty="0">
                <a:latin typeface="Times New Roman" pitchFamily="18" charset="0"/>
                <a:cs typeface="Times New Roman" pitchFamily="18" charset="0"/>
              </a:rPr>
              <a:t>бейнелеу әдістері бойынша</a:t>
            </a: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a:xfrm>
            <a:off x="251520" y="1628800"/>
            <a:ext cx="8640960" cy="4968552"/>
          </a:xfrm>
        </p:spPr>
        <p:txBody>
          <a:bodyPr>
            <a:normAutofit/>
          </a:bodyPr>
          <a:lstStyle/>
          <a:p>
            <a:pPr marL="0" indent="452438" algn="just">
              <a:buNone/>
            </a:pPr>
            <a:r>
              <a:rPr lang="kk-KZ" sz="2000" dirty="0"/>
              <a:t>Тақырыптық карталардың картографиялық бейнелеу әдістері бойынша жіктелуі де белгілі: изосызықтық, картограмма, нүктелік және т. б.; картографиялау нысандарынының  интерпритациясы бойынша</a:t>
            </a:r>
            <a:r>
              <a:rPr lang="kk-KZ" sz="2000" dirty="0" smtClean="0"/>
              <a:t>.</a:t>
            </a:r>
          </a:p>
          <a:p>
            <a:endParaRPr lang="ru-RU" sz="2000" dirty="0"/>
          </a:p>
          <a:p>
            <a:pPr marL="0" indent="0">
              <a:buNone/>
            </a:pPr>
            <a:r>
              <a:rPr lang="kk-KZ" sz="2000" dirty="0" smtClean="0"/>
              <a:t>Нүктелік тәсілі мен белгілер тәсілі</a:t>
            </a:r>
            <a:endParaRPr lang="ru-RU" sz="2000" dirty="0"/>
          </a:p>
          <a:p>
            <a:endParaRPr lang="ru-RU" sz="2000" dirty="0"/>
          </a:p>
          <a:p>
            <a:endParaRPr lang="ru-RU" sz="2000" dirty="0" smtClean="0"/>
          </a:p>
          <a:p>
            <a:endParaRPr lang="ru-RU" sz="2000" dirty="0"/>
          </a:p>
          <a:p>
            <a:endParaRPr lang="ru-RU" sz="2000" dirty="0" smtClean="0"/>
          </a:p>
          <a:p>
            <a:endParaRPr lang="kk-KZ" sz="2000" dirty="0" smtClean="0"/>
          </a:p>
          <a:p>
            <a:endParaRPr lang="ru-RU" sz="2000" dirty="0"/>
          </a:p>
          <a:p>
            <a:pPr marL="0" indent="0">
              <a:buNone/>
            </a:pPr>
            <a:r>
              <a:rPr lang="ru-RU" sz="2000" dirty="0" smtClean="0"/>
              <a:t>     </a:t>
            </a:r>
            <a:endParaRPr lang="ru-RU" sz="2000" dirty="0"/>
          </a:p>
          <a:p>
            <a:pPr marL="0" indent="452438" algn="just"/>
            <a:endParaRPr lang="ru-RU" sz="2000" dirty="0"/>
          </a:p>
        </p:txBody>
      </p:sp>
      <p:pic>
        <p:nvPicPr>
          <p:cNvPr id="5" name="Рисунок 4" descr="КАРТОГРАФИЧЕСКИЕ ЗНАКИ. СПОСОБЫ КАРТОГРАФИЧЕСКОГО ИЗОБРАЖЕНИЯ - PDF Скачать  Бесплатно"/>
          <p:cNvPicPr/>
          <p:nvPr/>
        </p:nvPicPr>
        <p:blipFill>
          <a:blip r:embed="rId2"/>
          <a:srcRect/>
          <a:stretch>
            <a:fillRect/>
          </a:stretch>
        </p:blipFill>
        <p:spPr bwMode="auto">
          <a:xfrm>
            <a:off x="167695" y="3356992"/>
            <a:ext cx="4320480" cy="3384376"/>
          </a:xfrm>
          <a:prstGeom prst="rect">
            <a:avLst/>
          </a:prstGeom>
          <a:noFill/>
          <a:ln w="9525">
            <a:noFill/>
            <a:miter lim="800000"/>
            <a:headEnd/>
            <a:tailEnd/>
          </a:ln>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356992"/>
            <a:ext cx="4032448"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872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План местности и географическая карта. Их основные параметры и элементы.  Аэрокосмические и геоинформационные источники."/>
          <p:cNvPicPr>
            <a:picLocks noGrp="1"/>
          </p:cNvPicPr>
          <p:nvPr>
            <p:ph idx="1"/>
          </p:nvPr>
        </p:nvPicPr>
        <p:blipFill>
          <a:blip r:embed="rId2"/>
          <a:srcRect l="19282" t="6283" r="21395" b="12749"/>
          <a:stretch>
            <a:fillRect/>
          </a:stretch>
        </p:blipFill>
        <p:spPr bwMode="auto">
          <a:xfrm>
            <a:off x="683568" y="2244724"/>
            <a:ext cx="3816424" cy="3789536"/>
          </a:xfrm>
          <a:prstGeom prst="rect">
            <a:avLst/>
          </a:prstGeom>
          <a:noFill/>
          <a:ln w="9525">
            <a:noFill/>
            <a:miter lim="800000"/>
            <a:headEnd/>
            <a:tailEnd/>
          </a:ln>
        </p:spPr>
      </p:pic>
      <p:sp>
        <p:nvSpPr>
          <p:cNvPr id="5" name="Прямоугольник 4"/>
          <p:cNvSpPr/>
          <p:nvPr/>
        </p:nvSpPr>
        <p:spPr>
          <a:xfrm>
            <a:off x="611560" y="1124744"/>
            <a:ext cx="8033568" cy="461665"/>
          </a:xfrm>
          <a:prstGeom prst="rect">
            <a:avLst/>
          </a:prstGeom>
        </p:spPr>
        <p:txBody>
          <a:bodyPr wrap="square">
            <a:spAutoFit/>
          </a:bodyPr>
          <a:lstStyle/>
          <a:p>
            <a:r>
              <a:rPr lang="ru-RU" sz="2400" dirty="0" err="1">
                <a:latin typeface="Times New Roman" pitchFamily="18" charset="0"/>
                <a:cs typeface="Times New Roman" pitchFamily="18" charset="0"/>
              </a:rPr>
              <a:t>Локазицияланған</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диаграммалар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ареалдар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тәсілі</a:t>
            </a:r>
            <a:endParaRPr lang="ru-RU" sz="24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244724"/>
            <a:ext cx="3785096" cy="3776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15106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36680"/>
          </a:xfrm>
        </p:spPr>
        <p:txBody>
          <a:bodyPr>
            <a:noAutofit/>
          </a:bodyPr>
          <a:lstStyle/>
          <a:p>
            <a:pPr algn="ctr"/>
            <a:r>
              <a:rPr lang="kk-KZ" sz="2400" b="1" dirty="0">
                <a:latin typeface="Times New Roman" pitchFamily="18" charset="0"/>
                <a:cs typeface="Times New Roman" pitchFamily="18" charset="0"/>
              </a:rPr>
              <a:t>Мақсаты </a:t>
            </a:r>
            <a:r>
              <a:rPr lang="kk-KZ" sz="2400" b="1" dirty="0" smtClean="0">
                <a:latin typeface="Times New Roman" pitchFamily="18" charset="0"/>
                <a:cs typeface="Times New Roman" pitchFamily="18" charset="0"/>
              </a:rPr>
              <a:t>бойынша  және </a:t>
            </a:r>
            <a:r>
              <a:rPr lang="kk-KZ" sz="2400" b="1" dirty="0">
                <a:latin typeface="Times New Roman" pitchFamily="18" charset="0"/>
                <a:cs typeface="Times New Roman" pitchFamily="18" charset="0"/>
              </a:rPr>
              <a:t>аймақтық қамту мен масштабы бойынша </a:t>
            </a:r>
            <a:r>
              <a:rPr lang="kk-KZ" sz="2400" b="1" dirty="0" smtClean="0">
                <a:latin typeface="Times New Roman" pitchFamily="18" charset="0"/>
                <a:cs typeface="Times New Roman" pitchFamily="18" charset="0"/>
              </a:rPr>
              <a:t>жіктелуі. </a:t>
            </a:r>
            <a:endParaRPr lang="ru-RU" sz="2400" b="1" dirty="0">
              <a:latin typeface="Times New Roman" pitchFamily="18" charset="0"/>
              <a:cs typeface="Times New Roman" pitchFamily="18" charset="0"/>
            </a:endParaRPr>
          </a:p>
        </p:txBody>
      </p:sp>
      <p:sp>
        <p:nvSpPr>
          <p:cNvPr id="3" name="Объект 2"/>
          <p:cNvSpPr>
            <a:spLocks noGrp="1"/>
          </p:cNvSpPr>
          <p:nvPr>
            <p:ph idx="1"/>
          </p:nvPr>
        </p:nvSpPr>
        <p:spPr>
          <a:xfrm>
            <a:off x="251520" y="1484784"/>
            <a:ext cx="8640960" cy="5112568"/>
          </a:xfrm>
        </p:spPr>
        <p:txBody>
          <a:bodyPr>
            <a:normAutofit/>
          </a:bodyPr>
          <a:lstStyle/>
          <a:p>
            <a:pPr marL="0" indent="452438" algn="just">
              <a:buNone/>
            </a:pPr>
            <a:r>
              <a:rPr lang="kk-KZ" sz="2400" dirty="0">
                <a:latin typeface="Times New Roman" pitchFamily="18" charset="0"/>
                <a:cs typeface="Times New Roman" pitchFamily="18" charset="0"/>
              </a:rPr>
              <a:t>Мақсаты бойынша  тақырыптық карталардың мінездемесі жалпы карталарддың осы белгі бойынша жіктелуіне ұқсас жасалады.</a:t>
            </a:r>
            <a:endParaRPr lang="ru-RU" sz="2400" dirty="0">
              <a:latin typeface="Times New Roman" pitchFamily="18" charset="0"/>
              <a:cs typeface="Times New Roman" pitchFamily="18" charset="0"/>
            </a:endParaRPr>
          </a:p>
          <a:p>
            <a:pPr marL="0" indent="452438" algn="just">
              <a:buNone/>
            </a:pPr>
            <a:r>
              <a:rPr lang="kk-KZ" sz="2400" dirty="0">
                <a:latin typeface="Times New Roman" pitchFamily="18" charset="0"/>
                <a:cs typeface="Times New Roman" pitchFamily="18" charset="0"/>
              </a:rPr>
              <a:t>Тақырыптық карталардың аймақтық қамту мен масштабы бойынша жіктелуі географиялық карталардың жалпы жіктелуімен бірдей</a:t>
            </a:r>
            <a:r>
              <a:rPr lang="kk-KZ" sz="2400" dirty="0" smtClean="0">
                <a:latin typeface="Times New Roman" pitchFamily="18" charset="0"/>
                <a:cs typeface="Times New Roman" pitchFamily="18" charset="0"/>
              </a:rPr>
              <a:t>.</a:t>
            </a:r>
          </a:p>
          <a:p>
            <a:pPr marL="0" indent="452438" algn="just">
              <a:buNone/>
            </a:pPr>
            <a:r>
              <a:rPr lang="kk-KZ" sz="2400" dirty="0">
                <a:latin typeface="Times New Roman" pitchFamily="18" charset="0"/>
                <a:cs typeface="Times New Roman" pitchFamily="18" charset="0"/>
              </a:rPr>
              <a:t>Зерттеу тәсілдері мен мінездемелерді көрсету бойынша аналитикалық, синтетикалық, кешенді карталар бөлінеді.</a:t>
            </a:r>
            <a:endParaRPr lang="ru-RU" sz="2400" dirty="0">
              <a:latin typeface="Times New Roman" pitchFamily="18" charset="0"/>
              <a:cs typeface="Times New Roman" pitchFamily="18" charset="0"/>
            </a:endParaRPr>
          </a:p>
          <a:p>
            <a:pPr marL="0" indent="452438" algn="just">
              <a:buNone/>
            </a:pPr>
            <a:r>
              <a:rPr lang="kk-KZ" sz="2400" dirty="0">
                <a:latin typeface="Times New Roman" pitchFamily="18" charset="0"/>
                <a:cs typeface="Times New Roman" pitchFamily="18" charset="0"/>
              </a:rPr>
              <a:t>Сол сияқты тақырыптың кеңдігі, оның құрамы, картографиялық бейненің қиындығы бойынша карталар типтері бөлініп көрсетіледі.</a:t>
            </a:r>
            <a:endParaRPr lang="ru-RU" sz="2400" dirty="0">
              <a:latin typeface="Times New Roman" pitchFamily="18" charset="0"/>
              <a:cs typeface="Times New Roman" pitchFamily="18" charset="0"/>
            </a:endParaRPr>
          </a:p>
          <a:p>
            <a:pPr marL="0" indent="452438" algn="just">
              <a:buNone/>
            </a:pPr>
            <a:endParaRPr lang="ru-RU" sz="2400" dirty="0">
              <a:latin typeface="Times New Roman" pitchFamily="18" charset="0"/>
              <a:cs typeface="Times New Roman" pitchFamily="18" charset="0"/>
            </a:endParaRPr>
          </a:p>
          <a:p>
            <a:pPr marL="0" indent="452438"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396066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052736"/>
          </a:xfrm>
        </p:spPr>
        <p:txBody>
          <a:bodyPr>
            <a:normAutofit/>
          </a:bodyPr>
          <a:lstStyle/>
          <a:p>
            <a:pPr algn="ctr"/>
            <a:r>
              <a:rPr lang="kk-KZ" sz="2000" b="1" dirty="0">
                <a:latin typeface="Times New Roman" pitchFamily="18" charset="0"/>
                <a:cs typeface="Times New Roman" pitchFamily="18" charset="0"/>
              </a:rPr>
              <a:t>Тақырыптық карталардың </a:t>
            </a:r>
            <a:r>
              <a:rPr lang="kk-KZ" sz="2000" b="1" dirty="0" smtClean="0">
                <a:latin typeface="Times New Roman" pitchFamily="18" charset="0"/>
                <a:cs typeface="Times New Roman" pitchFamily="18" charset="0"/>
              </a:rPr>
              <a:t>жіктелуі.</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14739332"/>
              </p:ext>
            </p:extLst>
          </p:nvPr>
        </p:nvGraphicFramePr>
        <p:xfrm>
          <a:off x="107504" y="1052739"/>
          <a:ext cx="9001000" cy="5722569"/>
        </p:xfrm>
        <a:graphic>
          <a:graphicData uri="http://schemas.openxmlformats.org/drawingml/2006/table">
            <a:tbl>
              <a:tblPr firstRow="1" firstCol="1" bandRow="1">
                <a:tableStyleId>{5C22544A-7EE6-4342-B048-85BDC9FD1C3A}</a:tableStyleId>
              </a:tblPr>
              <a:tblGrid>
                <a:gridCol w="2781161"/>
                <a:gridCol w="6219839"/>
              </a:tblGrid>
              <a:tr h="200602">
                <a:tc gridSpan="2">
                  <a:txBody>
                    <a:bodyPr/>
                    <a:lstStyle/>
                    <a:p>
                      <a:pPr algn="ctr">
                        <a:lnSpc>
                          <a:spcPct val="115000"/>
                        </a:lnSpc>
                        <a:spcAft>
                          <a:spcPts val="0"/>
                        </a:spcAft>
                      </a:pPr>
                      <a:r>
                        <a:rPr lang="kk-KZ" sz="1200" dirty="0">
                          <a:effectLst/>
                          <a:latin typeface="Times New Roman" pitchFamily="18" charset="0"/>
                          <a:cs typeface="Times New Roman" pitchFamily="18" charset="0"/>
                        </a:rPr>
                        <a:t>Физико – географиялық</a:t>
                      </a:r>
                      <a:endParaRPr lang="ru-RU" sz="1200" dirty="0">
                        <a:effectLst/>
                        <a:latin typeface="Times New Roman" pitchFamily="18" charset="0"/>
                        <a:ea typeface="Times New Roman"/>
                        <a:cs typeface="Times New Roman" pitchFamily="18" charset="0"/>
                      </a:endParaRPr>
                    </a:p>
                  </a:txBody>
                  <a:tcPr marL="39377" marR="39377" marT="0" marB="0"/>
                </a:tc>
                <a:tc hMerge="1">
                  <a:txBody>
                    <a:bodyPr/>
                    <a:lstStyle/>
                    <a:p>
                      <a:endParaRPr lang="ru-RU"/>
                    </a:p>
                  </a:txBody>
                  <a:tcPr/>
                </a:tc>
              </a:tr>
              <a:tr h="200602">
                <a:tc>
                  <a:txBody>
                    <a:bodyPr/>
                    <a:lstStyle/>
                    <a:p>
                      <a:pPr algn="ctr">
                        <a:lnSpc>
                          <a:spcPct val="115000"/>
                        </a:lnSpc>
                        <a:spcAft>
                          <a:spcPts val="0"/>
                        </a:spcAft>
                      </a:pPr>
                      <a:r>
                        <a:rPr lang="kk-KZ" sz="1200">
                          <a:effectLst/>
                          <a:latin typeface="Times New Roman" pitchFamily="18" charset="0"/>
                          <a:cs typeface="Times New Roman" pitchFamily="18" charset="0"/>
                        </a:rPr>
                        <a:t>1</a:t>
                      </a:r>
                      <a:endParaRPr lang="ru-RU" sz="1200">
                        <a:effectLst/>
                        <a:latin typeface="Times New Roman" pitchFamily="18" charset="0"/>
                        <a:ea typeface="Times New Roman"/>
                        <a:cs typeface="Times New Roman" pitchFamily="18" charset="0"/>
                      </a:endParaRPr>
                    </a:p>
                  </a:txBody>
                  <a:tcPr marL="39377" marR="39377" marT="0" marB="0"/>
                </a:tc>
                <a:tc>
                  <a:txBody>
                    <a:bodyPr/>
                    <a:lstStyle/>
                    <a:p>
                      <a:pPr algn="ctr">
                        <a:lnSpc>
                          <a:spcPct val="115000"/>
                        </a:lnSpc>
                        <a:spcAft>
                          <a:spcPts val="0"/>
                        </a:spcAft>
                      </a:pPr>
                      <a:r>
                        <a:rPr lang="kk-KZ" sz="1200" dirty="0">
                          <a:effectLst/>
                          <a:latin typeface="Times New Roman" pitchFamily="18" charset="0"/>
                          <a:cs typeface="Times New Roman" pitchFamily="18" charset="0"/>
                        </a:rPr>
                        <a:t>2</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algn="just">
                        <a:lnSpc>
                          <a:spcPct val="115000"/>
                        </a:lnSpc>
                        <a:spcAft>
                          <a:spcPts val="0"/>
                        </a:spcAft>
                      </a:pPr>
                      <a:r>
                        <a:rPr lang="kk-KZ" sz="1200" dirty="0">
                          <a:effectLst/>
                          <a:latin typeface="Times New Roman" pitchFamily="18" charset="0"/>
                          <a:cs typeface="Times New Roman" pitchFamily="18" charset="0"/>
                        </a:rPr>
                        <a:t>Геологиялық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Тектоникалық, геотектоникалық, төрттік шөгінділер және т.б.</a:t>
                      </a:r>
                      <a:endParaRPr lang="ru-RU" sz="1200" dirty="0">
                        <a:effectLst/>
                        <a:latin typeface="Times New Roman" pitchFamily="18" charset="0"/>
                        <a:ea typeface="Times New Roman"/>
                        <a:cs typeface="Times New Roman" pitchFamily="18" charset="0"/>
                      </a:endParaRPr>
                    </a:p>
                  </a:txBody>
                  <a:tcPr marL="39377" marR="39377" marT="0" marB="0"/>
                </a:tc>
              </a:tr>
              <a:tr h="286599">
                <a:tc>
                  <a:txBody>
                    <a:bodyPr/>
                    <a:lstStyle/>
                    <a:p>
                      <a:pPr algn="just">
                        <a:lnSpc>
                          <a:spcPct val="115000"/>
                        </a:lnSpc>
                        <a:spcAft>
                          <a:spcPts val="0"/>
                        </a:spcAft>
                      </a:pPr>
                      <a:r>
                        <a:rPr lang="kk-KZ" sz="1200" dirty="0">
                          <a:effectLst/>
                          <a:latin typeface="Times New Roman" pitchFamily="18" charset="0"/>
                          <a:cs typeface="Times New Roman" pitchFamily="18" charset="0"/>
                        </a:rPr>
                        <a:t>Геофизикалық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Жер магниті, гравитация, және т.б.</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algn="just">
                        <a:lnSpc>
                          <a:spcPct val="115000"/>
                        </a:lnSpc>
                        <a:spcAft>
                          <a:spcPts val="0"/>
                        </a:spcAft>
                      </a:pPr>
                      <a:r>
                        <a:rPr lang="kk-KZ" sz="1200" dirty="0">
                          <a:effectLst/>
                          <a:latin typeface="Times New Roman" pitchFamily="18" charset="0"/>
                          <a:cs typeface="Times New Roman" pitchFamily="18" charset="0"/>
                        </a:rPr>
                        <a:t>Жер бедері, мұхиттар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Гипсометриялық, батиметриялық, және т.б.</a:t>
                      </a:r>
                      <a:endParaRPr lang="ru-RU" sz="1200" dirty="0">
                        <a:effectLst/>
                        <a:latin typeface="Times New Roman" pitchFamily="18" charset="0"/>
                        <a:ea typeface="Times New Roman"/>
                        <a:cs typeface="Times New Roman" pitchFamily="18" charset="0"/>
                      </a:endParaRPr>
                    </a:p>
                  </a:txBody>
                  <a:tcPr marL="39377" marR="39377" marT="0" marB="0"/>
                </a:tc>
              </a:tr>
              <a:tr h="286599">
                <a:tc>
                  <a:txBody>
                    <a:bodyPr/>
                    <a:lstStyle/>
                    <a:p>
                      <a:pPr algn="just">
                        <a:lnSpc>
                          <a:spcPct val="115000"/>
                        </a:lnSpc>
                        <a:spcAft>
                          <a:spcPts val="0"/>
                        </a:spcAft>
                      </a:pPr>
                      <a:r>
                        <a:rPr lang="kk-KZ" sz="1200" dirty="0">
                          <a:effectLst/>
                          <a:latin typeface="Times New Roman" pitchFamily="18" charset="0"/>
                          <a:cs typeface="Times New Roman" pitchFamily="18" charset="0"/>
                        </a:rPr>
                        <a:t>Климаттық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Жер режимі, температура, жауын – шашын, т.б.</a:t>
                      </a:r>
                      <a:endParaRPr lang="ru-RU" sz="1200" dirty="0">
                        <a:effectLst/>
                        <a:latin typeface="Times New Roman" pitchFamily="18" charset="0"/>
                        <a:ea typeface="Times New Roman"/>
                        <a:cs typeface="Times New Roman" pitchFamily="18" charset="0"/>
                      </a:endParaRPr>
                    </a:p>
                  </a:txBody>
                  <a:tcPr marL="39377" marR="39377" marT="0" marB="0"/>
                </a:tc>
              </a:tr>
              <a:tr h="286599">
                <a:tc>
                  <a:txBody>
                    <a:bodyPr/>
                    <a:lstStyle/>
                    <a:p>
                      <a:pPr algn="just">
                        <a:lnSpc>
                          <a:spcPct val="115000"/>
                        </a:lnSpc>
                        <a:spcAft>
                          <a:spcPts val="0"/>
                        </a:spcAft>
                      </a:pPr>
                      <a:r>
                        <a:rPr lang="kk-KZ" sz="1200" dirty="0">
                          <a:effectLst/>
                          <a:latin typeface="Times New Roman" pitchFamily="18" charset="0"/>
                          <a:cs typeface="Times New Roman" pitchFamily="18" charset="0"/>
                        </a:rPr>
                        <a:t>Гидрологиялық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Судың ластануы, судың химиялық құрамы, т.б.</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algn="just">
                        <a:lnSpc>
                          <a:spcPct val="115000"/>
                        </a:lnSpc>
                        <a:spcAft>
                          <a:spcPts val="0"/>
                        </a:spcAft>
                      </a:pPr>
                      <a:r>
                        <a:rPr lang="kk-KZ" sz="1200" dirty="0">
                          <a:effectLst/>
                          <a:latin typeface="Times New Roman" pitchFamily="18" charset="0"/>
                          <a:cs typeface="Times New Roman" pitchFamily="18" charset="0"/>
                        </a:rPr>
                        <a:t>Топырақ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Ластану, механикалық құрамын анықтайтын, т.б. карталар</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algn="just">
                        <a:lnSpc>
                          <a:spcPct val="115000"/>
                        </a:lnSpc>
                        <a:spcAft>
                          <a:spcPts val="0"/>
                        </a:spcAft>
                      </a:pPr>
                      <a:r>
                        <a:rPr lang="kk-KZ" sz="1200" dirty="0">
                          <a:effectLst/>
                          <a:latin typeface="Times New Roman" pitchFamily="18" charset="0"/>
                          <a:cs typeface="Times New Roman" pitchFamily="18" charset="0"/>
                        </a:rPr>
                        <a:t>Зоогеографиялық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Сирек </a:t>
                      </a:r>
                      <a:r>
                        <a:rPr lang="kk-KZ" sz="1200" dirty="0" smtClean="0">
                          <a:effectLst/>
                          <a:latin typeface="Times New Roman" pitchFamily="18" charset="0"/>
                          <a:cs typeface="Times New Roman" pitchFamily="18" charset="0"/>
                        </a:rPr>
                        <a:t>кездесетін </a:t>
                      </a:r>
                      <a:r>
                        <a:rPr lang="kk-KZ" sz="1200" dirty="0">
                          <a:effectLst/>
                          <a:latin typeface="Times New Roman" pitchFamily="18" charset="0"/>
                          <a:cs typeface="Times New Roman" pitchFamily="18" charset="0"/>
                        </a:rPr>
                        <a:t>жануарлар, жануарлар түрлерінің таралуы, т.б.</a:t>
                      </a:r>
                      <a:endParaRPr lang="ru-RU" sz="1200" dirty="0">
                        <a:effectLst/>
                        <a:latin typeface="Times New Roman" pitchFamily="18" charset="0"/>
                        <a:ea typeface="Times New Roman"/>
                        <a:cs typeface="Times New Roman" pitchFamily="18" charset="0"/>
                      </a:endParaRPr>
                    </a:p>
                  </a:txBody>
                  <a:tcPr marL="39377" marR="39377" marT="0" marB="0"/>
                </a:tc>
              </a:tr>
              <a:tr h="434211">
                <a:tc>
                  <a:txBody>
                    <a:bodyPr/>
                    <a:lstStyle/>
                    <a:p>
                      <a:pPr algn="just">
                        <a:lnSpc>
                          <a:spcPct val="115000"/>
                        </a:lnSpc>
                        <a:spcAft>
                          <a:spcPts val="0"/>
                        </a:spcAft>
                      </a:pPr>
                      <a:r>
                        <a:rPr lang="kk-KZ" sz="1200" dirty="0">
                          <a:effectLst/>
                          <a:latin typeface="Times New Roman" pitchFamily="18" charset="0"/>
                          <a:cs typeface="Times New Roman" pitchFamily="18" charset="0"/>
                        </a:rPr>
                        <a:t>Жалпы физика географиялық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Экологиялық, т.б. карталар</a:t>
                      </a:r>
                      <a:endParaRPr lang="ru-RU" sz="1200" dirty="0">
                        <a:effectLst/>
                        <a:latin typeface="Times New Roman" pitchFamily="18" charset="0"/>
                        <a:ea typeface="Times New Roman"/>
                        <a:cs typeface="Times New Roman" pitchFamily="18" charset="0"/>
                      </a:endParaRPr>
                    </a:p>
                  </a:txBody>
                  <a:tcPr marL="39377" marR="39377" marT="0" marB="0"/>
                </a:tc>
              </a:tr>
              <a:tr h="200602">
                <a:tc gridSpan="2">
                  <a:txBody>
                    <a:bodyPr/>
                    <a:lstStyle/>
                    <a:p>
                      <a:pPr algn="ctr">
                        <a:lnSpc>
                          <a:spcPct val="115000"/>
                        </a:lnSpc>
                        <a:spcAft>
                          <a:spcPts val="0"/>
                        </a:spcAft>
                      </a:pPr>
                      <a:r>
                        <a:rPr lang="kk-KZ" sz="1200" dirty="0">
                          <a:effectLst/>
                          <a:latin typeface="Times New Roman" pitchFamily="18" charset="0"/>
                          <a:cs typeface="Times New Roman" pitchFamily="18" charset="0"/>
                        </a:rPr>
                        <a:t>Әлеуметтік - экономикалық</a:t>
                      </a:r>
                      <a:endParaRPr lang="ru-RU" sz="1200" dirty="0">
                        <a:effectLst/>
                        <a:latin typeface="Times New Roman" pitchFamily="18" charset="0"/>
                        <a:ea typeface="Times New Roman"/>
                        <a:cs typeface="Times New Roman" pitchFamily="18" charset="0"/>
                      </a:endParaRPr>
                    </a:p>
                  </a:txBody>
                  <a:tcPr marL="39377" marR="39377" marT="0" marB="0"/>
                </a:tc>
                <a:tc hMerge="1">
                  <a:txBody>
                    <a:bodyPr/>
                    <a:lstStyle/>
                    <a:p>
                      <a:endParaRPr lang="ru-RU"/>
                    </a:p>
                  </a:txBody>
                  <a:tcPr/>
                </a:tc>
              </a:tr>
              <a:tr h="187944">
                <a:tc>
                  <a:txBody>
                    <a:bodyPr/>
                    <a:lstStyle/>
                    <a:p>
                      <a:pPr marL="68580" algn="just">
                        <a:lnSpc>
                          <a:spcPct val="115000"/>
                        </a:lnSpc>
                        <a:spcAft>
                          <a:spcPts val="0"/>
                        </a:spcAft>
                      </a:pPr>
                      <a:r>
                        <a:rPr lang="kk-KZ" sz="1200" dirty="0">
                          <a:effectLst/>
                          <a:latin typeface="Times New Roman" pitchFamily="18" charset="0"/>
                          <a:cs typeface="Times New Roman" pitchFamily="18" charset="0"/>
                        </a:rPr>
                        <a:t>Халықтар картасы</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Халық тығыздығы, ұлттық құрамы, т.б.</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marL="68580" algn="just">
                        <a:lnSpc>
                          <a:spcPct val="115000"/>
                        </a:lnSpc>
                        <a:spcAft>
                          <a:spcPts val="0"/>
                        </a:spcAft>
                      </a:pPr>
                      <a:r>
                        <a:rPr lang="kk-KZ" sz="1200" dirty="0">
                          <a:effectLst/>
                          <a:latin typeface="Times New Roman" pitchFamily="18" charset="0"/>
                          <a:cs typeface="Times New Roman" pitchFamily="18" charset="0"/>
                        </a:rPr>
                        <a:t>Экономикалық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Өндіріс, ауыл шаруашылығы, және т.б.</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algn="just">
                        <a:lnSpc>
                          <a:spcPct val="115000"/>
                        </a:lnSpc>
                        <a:spcAft>
                          <a:spcPts val="0"/>
                        </a:spcAft>
                      </a:pPr>
                      <a:r>
                        <a:rPr lang="kk-KZ" sz="1200" dirty="0">
                          <a:effectLst/>
                          <a:latin typeface="Times New Roman" pitchFamily="18" charset="0"/>
                          <a:cs typeface="Times New Roman" pitchFamily="18" charset="0"/>
                        </a:rPr>
                        <a:t>Қызмет көрсету картасы</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Денсаулық, туристтік және т.б. картасы</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algn="just">
                        <a:lnSpc>
                          <a:spcPct val="115000"/>
                        </a:lnSpc>
                        <a:spcAft>
                          <a:spcPts val="0"/>
                        </a:spcAft>
                      </a:pPr>
                      <a:r>
                        <a:rPr lang="kk-KZ" sz="1200" dirty="0">
                          <a:effectLst/>
                          <a:latin typeface="Times New Roman" pitchFamily="18" charset="0"/>
                          <a:cs typeface="Times New Roman" pitchFamily="18" charset="0"/>
                        </a:rPr>
                        <a:t>Саяси және саяси әкімшілік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Саяси партиялар, әкімшілік бөліну және т.б.</a:t>
                      </a:r>
                      <a:endParaRPr lang="ru-RU" sz="1200" dirty="0">
                        <a:effectLst/>
                        <a:latin typeface="Times New Roman" pitchFamily="18" charset="0"/>
                        <a:ea typeface="Times New Roman"/>
                        <a:cs typeface="Times New Roman" pitchFamily="18" charset="0"/>
                      </a:endParaRPr>
                    </a:p>
                  </a:txBody>
                  <a:tcPr marL="39377" marR="39377" marT="0" marB="0"/>
                </a:tc>
              </a:tr>
              <a:tr h="187944">
                <a:tc>
                  <a:txBody>
                    <a:bodyPr/>
                    <a:lstStyle/>
                    <a:p>
                      <a:pPr algn="just">
                        <a:lnSpc>
                          <a:spcPct val="115000"/>
                        </a:lnSpc>
                        <a:spcAft>
                          <a:spcPts val="0"/>
                        </a:spcAft>
                      </a:pPr>
                      <a:r>
                        <a:rPr lang="kk-KZ" sz="1200" dirty="0">
                          <a:effectLst/>
                          <a:latin typeface="Times New Roman" pitchFamily="18" charset="0"/>
                          <a:cs typeface="Times New Roman" pitchFamily="18" charset="0"/>
                        </a:rPr>
                        <a:t>Тарихи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Археологиялық, тарихи – мәдени т.б. карталар</a:t>
                      </a:r>
                      <a:endParaRPr lang="ru-RU" sz="1200" dirty="0">
                        <a:effectLst/>
                        <a:latin typeface="Times New Roman" pitchFamily="18" charset="0"/>
                        <a:ea typeface="Times New Roman"/>
                        <a:cs typeface="Times New Roman" pitchFamily="18" charset="0"/>
                      </a:endParaRPr>
                    </a:p>
                  </a:txBody>
                  <a:tcPr marL="39377" marR="39377" marT="0" marB="0"/>
                </a:tc>
              </a:tr>
              <a:tr h="200602">
                <a:tc gridSpan="2">
                  <a:txBody>
                    <a:bodyPr/>
                    <a:lstStyle/>
                    <a:p>
                      <a:pPr marL="68580" indent="457200" algn="ctr">
                        <a:lnSpc>
                          <a:spcPct val="115000"/>
                        </a:lnSpc>
                        <a:spcAft>
                          <a:spcPts val="0"/>
                        </a:spcAft>
                      </a:pPr>
                      <a:r>
                        <a:rPr lang="kk-KZ" sz="1200" dirty="0">
                          <a:effectLst/>
                          <a:latin typeface="Times New Roman" pitchFamily="18" charset="0"/>
                          <a:cs typeface="Times New Roman" pitchFamily="18" charset="0"/>
                        </a:rPr>
                        <a:t>Арнайы</a:t>
                      </a:r>
                      <a:endParaRPr lang="ru-RU" sz="1200" dirty="0">
                        <a:effectLst/>
                        <a:latin typeface="Times New Roman" pitchFamily="18" charset="0"/>
                        <a:ea typeface="Times New Roman"/>
                        <a:cs typeface="Times New Roman" pitchFamily="18" charset="0"/>
                      </a:endParaRPr>
                    </a:p>
                  </a:txBody>
                  <a:tcPr marL="39377" marR="39377" marT="0" marB="0"/>
                </a:tc>
                <a:tc hMerge="1">
                  <a:txBody>
                    <a:bodyPr/>
                    <a:lstStyle/>
                    <a:p>
                      <a:endParaRPr lang="ru-RU"/>
                    </a:p>
                  </a:txBody>
                  <a:tcPr/>
                </a:tc>
              </a:tr>
              <a:tr h="296642">
                <a:tc>
                  <a:txBody>
                    <a:bodyPr/>
                    <a:lstStyle/>
                    <a:p>
                      <a:pPr marL="68580" algn="just">
                        <a:lnSpc>
                          <a:spcPct val="115000"/>
                        </a:lnSpc>
                        <a:spcAft>
                          <a:spcPts val="0"/>
                        </a:spcAft>
                      </a:pPr>
                      <a:r>
                        <a:rPr lang="kk-KZ" sz="1200" dirty="0">
                          <a:effectLst/>
                          <a:latin typeface="Times New Roman" pitchFamily="18" charset="0"/>
                          <a:cs typeface="Times New Roman" pitchFamily="18" charset="0"/>
                        </a:rPr>
                        <a:t>Навигациялық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Теңіздік, әуе, космостық, т.б.</a:t>
                      </a:r>
                      <a:endParaRPr lang="ru-RU" sz="1200" dirty="0">
                        <a:effectLst/>
                        <a:latin typeface="Times New Roman" pitchFamily="18" charset="0"/>
                        <a:ea typeface="Times New Roman"/>
                        <a:cs typeface="Times New Roman" pitchFamily="18" charset="0"/>
                      </a:endParaRPr>
                    </a:p>
                  </a:txBody>
                  <a:tcPr marL="39377" marR="39377" marT="0" marB="0"/>
                </a:tc>
              </a:tr>
              <a:tr h="286599">
                <a:tc>
                  <a:txBody>
                    <a:bodyPr/>
                    <a:lstStyle/>
                    <a:p>
                      <a:pPr algn="just">
                        <a:lnSpc>
                          <a:spcPct val="115000"/>
                        </a:lnSpc>
                        <a:spcAft>
                          <a:spcPts val="0"/>
                        </a:spcAft>
                      </a:pPr>
                      <a:r>
                        <a:rPr lang="kk-KZ" sz="1200" dirty="0">
                          <a:effectLst/>
                          <a:latin typeface="Times New Roman" pitchFamily="18" charset="0"/>
                          <a:cs typeface="Times New Roman" pitchFamily="18" charset="0"/>
                        </a:rPr>
                        <a:t>Кадастрлық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Жер кадастры, орман кадастры, т.б.</a:t>
                      </a:r>
                      <a:endParaRPr lang="ru-RU" sz="1200" dirty="0">
                        <a:effectLst/>
                        <a:latin typeface="Times New Roman" pitchFamily="18" charset="0"/>
                        <a:ea typeface="Times New Roman"/>
                        <a:cs typeface="Times New Roman" pitchFamily="18" charset="0"/>
                      </a:endParaRPr>
                    </a:p>
                  </a:txBody>
                  <a:tcPr marL="39377" marR="39377" marT="0" marB="0"/>
                </a:tc>
              </a:tr>
              <a:tr h="296642">
                <a:tc>
                  <a:txBody>
                    <a:bodyPr/>
                    <a:lstStyle/>
                    <a:p>
                      <a:pPr algn="just">
                        <a:lnSpc>
                          <a:spcPct val="115000"/>
                        </a:lnSpc>
                        <a:spcAft>
                          <a:spcPts val="0"/>
                        </a:spcAft>
                      </a:pPr>
                      <a:r>
                        <a:rPr lang="kk-KZ" sz="1200" dirty="0">
                          <a:effectLst/>
                          <a:latin typeface="Times New Roman" pitchFamily="18" charset="0"/>
                          <a:cs typeface="Times New Roman" pitchFamily="18" charset="0"/>
                        </a:rPr>
                        <a:t>Техникалық карталар</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Жер асты коммуникациясы, инженерлік құрылыс, т.б карталар</a:t>
                      </a:r>
                      <a:endParaRPr lang="ru-RU" sz="1200" dirty="0">
                        <a:effectLst/>
                        <a:latin typeface="Times New Roman" pitchFamily="18" charset="0"/>
                        <a:ea typeface="Times New Roman"/>
                        <a:cs typeface="Times New Roman" pitchFamily="18" charset="0"/>
                      </a:endParaRPr>
                    </a:p>
                  </a:txBody>
                  <a:tcPr marL="39377" marR="39377" marT="0" marB="0"/>
                </a:tc>
              </a:tr>
              <a:tr h="187944">
                <a:tc>
                  <a:txBody>
                    <a:bodyPr/>
                    <a:lstStyle/>
                    <a:p>
                      <a:pPr algn="just">
                        <a:lnSpc>
                          <a:spcPct val="115000"/>
                        </a:lnSpc>
                        <a:spcAft>
                          <a:spcPts val="0"/>
                        </a:spcAft>
                      </a:pPr>
                      <a:r>
                        <a:rPr lang="kk-KZ" sz="1200" dirty="0">
                          <a:effectLst/>
                          <a:latin typeface="Times New Roman" pitchFamily="18" charset="0"/>
                          <a:cs typeface="Times New Roman" pitchFamily="18" charset="0"/>
                        </a:rPr>
                        <a:t>Жобалау карталары</a:t>
                      </a:r>
                      <a:endParaRPr lang="ru-RU" sz="1200" dirty="0">
                        <a:effectLst/>
                        <a:latin typeface="Times New Roman" pitchFamily="18" charset="0"/>
                        <a:ea typeface="Times New Roman"/>
                        <a:cs typeface="Times New Roman" pitchFamily="18" charset="0"/>
                      </a:endParaRPr>
                    </a:p>
                  </a:txBody>
                  <a:tcPr marL="39377" marR="39377" marT="0" marB="0"/>
                </a:tc>
                <a:tc>
                  <a:txBody>
                    <a:bodyPr/>
                    <a:lstStyle/>
                    <a:p>
                      <a:pPr algn="just">
                        <a:lnSpc>
                          <a:spcPct val="115000"/>
                        </a:lnSpc>
                        <a:spcAft>
                          <a:spcPts val="0"/>
                        </a:spcAft>
                      </a:pPr>
                      <a:r>
                        <a:rPr lang="kk-KZ" sz="1200" dirty="0">
                          <a:effectLst/>
                          <a:latin typeface="Times New Roman" pitchFamily="18" charset="0"/>
                          <a:cs typeface="Times New Roman" pitchFamily="18" charset="0"/>
                        </a:rPr>
                        <a:t>Жер құрлысы, орман құрлысы және т.б.</a:t>
                      </a:r>
                      <a:endParaRPr lang="ru-RU" sz="1200" dirty="0">
                        <a:effectLst/>
                        <a:latin typeface="Times New Roman" pitchFamily="18" charset="0"/>
                        <a:ea typeface="Times New Roman"/>
                        <a:cs typeface="Times New Roman" pitchFamily="18" charset="0"/>
                      </a:endParaRPr>
                    </a:p>
                  </a:txBody>
                  <a:tcPr marL="39377" marR="39377" marT="0" marB="0"/>
                </a:tc>
              </a:tr>
            </a:tbl>
          </a:graphicData>
        </a:graphic>
      </p:graphicFrame>
    </p:spTree>
    <p:extLst>
      <p:ext uri="{BB962C8B-B14F-4D97-AF65-F5344CB8AC3E}">
        <p14:creationId xmlns:p14="http://schemas.microsoft.com/office/powerpoint/2010/main" val="781508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116</TotalTime>
  <Words>591</Words>
  <Application>Microsoft Office PowerPoint</Application>
  <PresentationFormat>Экран (4:3)</PresentationFormat>
  <Paragraphs>72</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Поток</vt:lpstr>
      <vt:lpstr>ТАҚЫРЫПТЫҚ КАРТАЛАР ЖӘНЕ ОЛАРДЫҢ ЖІКТЕЛУІ.   </vt:lpstr>
      <vt:lpstr>Презентация PowerPoint</vt:lpstr>
      <vt:lpstr>Презентация PowerPoint</vt:lpstr>
      <vt:lpstr>Тақырыптық карталар және олардың ерекшеліктері.</vt:lpstr>
      <vt:lpstr>Презентация PowerPoint</vt:lpstr>
      <vt:lpstr>Презентация PowerPoint</vt:lpstr>
      <vt:lpstr>Презентация PowerPoint</vt:lpstr>
      <vt:lpstr>Тақырыптық карталардың жіктелуі мен түрлері.</vt:lpstr>
      <vt:lpstr>Құрамы бойынша (тақырыбы бойынша) жіктелуі.</vt:lpstr>
      <vt:lpstr>Картографиялық бейнелеу әдістері бойынша</vt:lpstr>
      <vt:lpstr>Презентация PowerPoint</vt:lpstr>
      <vt:lpstr>Мақсаты бойынша  және аймақтық қамту мен масштабы бойынша жіктелуі. </vt:lpstr>
      <vt:lpstr>Тақырыптық карталардың жіктелуі.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ТАҚЫРЫПТЫҚ КАРТАЛАР ЖӘНЕ ОЛАРДЫҢ ЖІКТЕЛУІ.   </dc:title>
  <dc:creator>Анара</dc:creator>
  <cp:lastModifiedBy>Анара</cp:lastModifiedBy>
  <cp:revision>7</cp:revision>
  <dcterms:created xsi:type="dcterms:W3CDTF">2021-04-19T07:30:19Z</dcterms:created>
  <dcterms:modified xsi:type="dcterms:W3CDTF">2021-04-19T09:36:03Z</dcterms:modified>
</cp:coreProperties>
</file>